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Playfair Display"/>
      <p:regular r:id="rId24"/>
      <p:bold r:id="rId25"/>
      <p:italic r:id="rId26"/>
      <p:boldItalic r:id="rId27"/>
    </p:embeddedFont>
    <p:embeddedFont>
      <p:font typeface="Montserrat"/>
      <p:regular r:id="rId28"/>
      <p:bold r:id="rId29"/>
      <p:italic r:id="rId30"/>
      <p:boldItalic r:id="rId31"/>
    </p:embeddedFont>
    <p:embeddedFont>
      <p:font typeface="Helvetica Neue"/>
      <p:regular r:id="rId32"/>
      <p:bold r:id="rId33"/>
      <p:italic r:id="rId34"/>
      <p:boldItalic r:id="rId35"/>
    </p:embeddedFont>
    <p:embeddedFont>
      <p:font typeface="Syncopate"/>
      <p:regular r:id="rId36"/>
      <p:bold r:id="rId37"/>
    </p:embeddedFont>
    <p:embeddedFont>
      <p:font typeface="Oswald"/>
      <p:regular r:id="rId38"/>
      <p:bold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7BDA5DA3-A6AB-46C8-9DA7-61075CC8F209}">
  <a:tblStyle styleId="{7BDA5DA3-A6AB-46C8-9DA7-61075CC8F209}" styleName="Table_0">
    <a:wholeTbl>
      <a:tcStyle>
        <a:tcBdr>
          <a:left>
            <a:ln cap="flat" cmpd="sng" w="63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63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63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63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63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63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PlayfairDisplay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layfairDisplay-italic.fntdata"/><Relationship Id="rId25" Type="http://schemas.openxmlformats.org/officeDocument/2006/relationships/font" Target="fonts/PlayfairDisplay-bold.fntdata"/><Relationship Id="rId28" Type="http://schemas.openxmlformats.org/officeDocument/2006/relationships/font" Target="fonts/Montserrat-regular.fntdata"/><Relationship Id="rId27" Type="http://schemas.openxmlformats.org/officeDocument/2006/relationships/font" Target="fonts/PlayfairDispl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33" Type="http://schemas.openxmlformats.org/officeDocument/2006/relationships/font" Target="fonts/HelveticaNeue-bold.fntdata"/><Relationship Id="rId10" Type="http://schemas.openxmlformats.org/officeDocument/2006/relationships/slide" Target="slides/slide5.xml"/><Relationship Id="rId32" Type="http://schemas.openxmlformats.org/officeDocument/2006/relationships/font" Target="fonts/HelveticaNeue-regular.fntdata"/><Relationship Id="rId13" Type="http://schemas.openxmlformats.org/officeDocument/2006/relationships/slide" Target="slides/slide8.xml"/><Relationship Id="rId35" Type="http://schemas.openxmlformats.org/officeDocument/2006/relationships/font" Target="fonts/HelveticaNeue-boldItalic.fntdata"/><Relationship Id="rId12" Type="http://schemas.openxmlformats.org/officeDocument/2006/relationships/slide" Target="slides/slide7.xml"/><Relationship Id="rId34" Type="http://schemas.openxmlformats.org/officeDocument/2006/relationships/font" Target="fonts/HelveticaNeue-italic.fntdata"/><Relationship Id="rId15" Type="http://schemas.openxmlformats.org/officeDocument/2006/relationships/slide" Target="slides/slide10.xml"/><Relationship Id="rId37" Type="http://schemas.openxmlformats.org/officeDocument/2006/relationships/font" Target="fonts/Syncopate-bold.fntdata"/><Relationship Id="rId14" Type="http://schemas.openxmlformats.org/officeDocument/2006/relationships/slide" Target="slides/slide9.xml"/><Relationship Id="rId36" Type="http://schemas.openxmlformats.org/officeDocument/2006/relationships/font" Target="fonts/Syncopate-regular.fntdata"/><Relationship Id="rId17" Type="http://schemas.openxmlformats.org/officeDocument/2006/relationships/slide" Target="slides/slide12.xml"/><Relationship Id="rId39" Type="http://schemas.openxmlformats.org/officeDocument/2006/relationships/font" Target="fonts/Oswald-bold.fntdata"/><Relationship Id="rId16" Type="http://schemas.openxmlformats.org/officeDocument/2006/relationships/slide" Target="slides/slide11.xml"/><Relationship Id="rId38" Type="http://schemas.openxmlformats.org/officeDocument/2006/relationships/font" Target="fonts/Oswald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44250" y="1871800"/>
            <a:ext cx="8455500" cy="28623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44250" y="4734200"/>
            <a:ext cx="4910100" cy="7704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1333233"/>
            <a:ext cx="8520600" cy="2861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4304566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43650" y="744450"/>
            <a:ext cx="567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344250" y="1871800"/>
            <a:ext cx="8455500" cy="28623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645433"/>
            <a:ext cx="8520600" cy="4446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645400"/>
            <a:ext cx="3999900" cy="4446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645400"/>
            <a:ext cx="3999900" cy="4446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10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442233"/>
            <a:ext cx="4045200" cy="2381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3895201"/>
            <a:ext cx="4045200" cy="179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645433"/>
            <a:ext cx="8520600" cy="44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hyperlink" Target="http://www.youtube.com/watch?v=y4M1OwvzlcE" TargetMode="External"/><Relationship Id="rId5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ctrTitle"/>
          </p:nvPr>
        </p:nvSpPr>
        <p:spPr>
          <a:xfrm>
            <a:off x="344250" y="1871800"/>
            <a:ext cx="8455500" cy="286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El 4,5 de mayo</a:t>
            </a:r>
          </a:p>
        </p:txBody>
      </p:sp>
      <p:sp>
        <p:nvSpPr>
          <p:cNvPr id="72" name="Shape 72"/>
          <p:cNvSpPr txBox="1"/>
          <p:nvPr>
            <p:ph idx="1" type="subTitle"/>
          </p:nvPr>
        </p:nvSpPr>
        <p:spPr>
          <a:xfrm>
            <a:off x="344250" y="4734200"/>
            <a:ext cx="4910100" cy="770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Puedo aprender los verbos “transformers”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1210575" y="-22900"/>
            <a:ext cx="1611600" cy="188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l">
              <a:spcBef>
                <a:spcPts val="0"/>
              </a:spcBef>
              <a:buNone/>
            </a:pPr>
            <a:r>
              <a:rPr lang="en-US" sz="24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J</a:t>
            </a:r>
          </a:p>
          <a:p>
            <a:pPr indent="0" lvl="0" marL="0" rtl="0" algn="l">
              <a:spcBef>
                <a:spcPts val="0"/>
              </a:spcBef>
              <a:buNone/>
            </a:pPr>
            <a:r>
              <a:rPr lang="en-US"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decir</a:t>
            </a:r>
          </a:p>
          <a:p>
            <a:pPr indent="0" lvl="0" marL="0" rtl="0" algn="l">
              <a:spcBef>
                <a:spcPts val="0"/>
              </a:spcBef>
              <a:buNone/>
            </a:pPr>
            <a:r>
              <a:rPr lang="en-US"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traer</a:t>
            </a:r>
          </a:p>
          <a:p>
            <a:pPr indent="0" lvl="0" marL="0" rtl="0" algn="l">
              <a:spcBef>
                <a:spcPts val="0"/>
              </a:spcBef>
              <a:buNone/>
            </a:pPr>
            <a:r>
              <a:rPr lang="en-US"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conducir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 txBox="1"/>
          <p:nvPr/>
        </p:nvSpPr>
        <p:spPr>
          <a:xfrm>
            <a:off x="4519450" y="-262300"/>
            <a:ext cx="2844900" cy="23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 V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andar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tener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estar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3208800" y="-262300"/>
            <a:ext cx="1611600" cy="23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U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poder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poner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saber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7078350" y="-262300"/>
            <a:ext cx="2243400" cy="20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    I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hacer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querer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venir</a:t>
            </a:r>
          </a:p>
        </p:txBody>
      </p:sp>
      <p:pic>
        <p:nvPicPr>
          <p:cNvPr descr="Image result for JUVI"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550" y="2663500"/>
            <a:ext cx="8255000" cy="292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09600" y="0"/>
            <a:ext cx="822960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Canción para los Transformers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C:\Users\susan.milkey.CMSSITES\AppData\Local\Microsoft\Windows\Temporary Internet Files\Content.IE5\8MYC6MDF\animated_musical_notes[1].gif" id="177" name="Shape 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0"/>
            <a:ext cx="3962400" cy="12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 title="Canción de los verbos irregulares en el pretérito">
            <a:hlinkClick r:id="rId4"/>
          </p:cNvPr>
          <p:cNvSpPr/>
          <p:nvPr/>
        </p:nvSpPr>
        <p:spPr>
          <a:xfrm>
            <a:off x="348450" y="1219500"/>
            <a:ext cx="8346800" cy="5416775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457200" y="-15548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Práctica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77750" y="652800"/>
            <a:ext cx="84663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en-US" sz="3000">
                <a:solidFill>
                  <a:srgbClr val="000000"/>
                </a:solidFill>
              </a:rPr>
              <a:t>Anoche tú </a:t>
            </a:r>
            <a:r>
              <a:rPr lang="en-US" sz="3000" u="sng">
                <a:solidFill>
                  <a:srgbClr val="000000"/>
                </a:solidFill>
              </a:rPr>
              <a:t>______</a:t>
            </a:r>
            <a:r>
              <a:rPr lang="en-US" sz="3000">
                <a:solidFill>
                  <a:srgbClr val="000000"/>
                </a:solidFill>
              </a:rPr>
              <a:t> (tener) mucha tarea.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en-US" sz="3000">
                <a:solidFill>
                  <a:srgbClr val="000000"/>
                </a:solidFill>
              </a:rPr>
              <a:t>Yo ____ (conducir) al carro a la escuela. 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en-US" sz="3000">
                <a:solidFill>
                  <a:srgbClr val="000000"/>
                </a:solidFill>
              </a:rPr>
              <a:t>Nosotros le _____(decir) ”hola΅a nuestra favorita, la maestra de español. 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en-US" sz="3000">
                <a:solidFill>
                  <a:srgbClr val="000000"/>
                </a:solidFill>
              </a:rPr>
              <a:t>Tú ____ (traer) mucha ropa para el viaje. 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en-US" sz="3000">
                <a:solidFill>
                  <a:srgbClr val="000000"/>
                </a:solidFill>
              </a:rPr>
              <a:t>La semana pasada ellas ___ (querer) ir de vacaciones a Madrid. 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en-US" sz="3000">
                <a:solidFill>
                  <a:srgbClr val="000000"/>
                </a:solidFill>
              </a:rPr>
              <a:t>Nosotros ___ (estar) en Colombia el año pasado. 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en-US" sz="3000">
                <a:solidFill>
                  <a:srgbClr val="000000"/>
                </a:solidFill>
              </a:rPr>
              <a:t>Yo ____ (poner) los libros encima de la mesa.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en-US" sz="3000">
                <a:solidFill>
                  <a:srgbClr val="000000"/>
                </a:solidFill>
              </a:rPr>
              <a:t>Erica ____ (decir) que había examen hoy.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Juego de Cerditos</a:t>
            </a:r>
          </a:p>
        </p:txBody>
      </p:sp>
      <p:pic>
        <p:nvPicPr>
          <p:cNvPr descr="Displaying irregular verbs - juego de cerditos.PNG"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2350" y="1216975"/>
            <a:ext cx="5495675" cy="562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Salida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202200" y="1646850"/>
            <a:ext cx="89418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800"/>
              </a:spcAft>
              <a:buClr>
                <a:srgbClr val="333333"/>
              </a:buClr>
              <a:buSzPct val="100000"/>
              <a:buFont typeface="Roboto"/>
              <a:buAutoNum type="arabicPeriod"/>
            </a:pP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_________________________________: to do/to make/they (male)</a:t>
            </a:r>
          </a:p>
          <a:p>
            <a:pPr indent="-381000" lvl="0" marL="457200" rtl="0">
              <a:spcBef>
                <a:spcPts val="0"/>
              </a:spcBef>
              <a:spcAft>
                <a:spcPts val="800"/>
              </a:spcAft>
              <a:buClr>
                <a:srgbClr val="333333"/>
              </a:buClr>
              <a:buSzPct val="100000"/>
              <a:buFont typeface="Roboto"/>
              <a:buAutoNum type="arabicPeriod"/>
            </a:pP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____________________________________: to say/you all</a:t>
            </a:r>
          </a:p>
          <a:p>
            <a:pPr indent="-381000" lvl="0" marL="457200" rtl="0">
              <a:spcBef>
                <a:spcPts val="0"/>
              </a:spcBef>
              <a:spcAft>
                <a:spcPts val="800"/>
              </a:spcAft>
              <a:buClr>
                <a:srgbClr val="333333"/>
              </a:buClr>
              <a:buSzPct val="100000"/>
              <a:buFont typeface="Roboto"/>
              <a:buAutoNum type="arabicPeriod"/>
            </a:pP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____________________________________: to go/they (male)</a:t>
            </a:r>
          </a:p>
          <a:p>
            <a:pPr indent="-381000" lvl="0" marL="457200" rtl="0">
              <a:spcBef>
                <a:spcPts val="0"/>
              </a:spcBef>
              <a:spcAft>
                <a:spcPts val="800"/>
              </a:spcAft>
              <a:buClr>
                <a:srgbClr val="333333"/>
              </a:buClr>
              <a:buSzPct val="100000"/>
              <a:buFont typeface="Roboto"/>
              <a:buAutoNum type="arabicPeriod"/>
            </a:pP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____________________________________: to come/you all</a:t>
            </a:r>
          </a:p>
          <a:p>
            <a:pPr indent="-381000" lvl="0" marL="457200" rtl="0">
              <a:spcBef>
                <a:spcPts val="0"/>
              </a:spcBef>
              <a:spcAft>
                <a:spcPts val="800"/>
              </a:spcAft>
              <a:buClr>
                <a:srgbClr val="333333"/>
              </a:buClr>
              <a:buSzPct val="100000"/>
              <a:buFont typeface="Roboto"/>
              <a:buAutoNum type="arabicPeriod"/>
            </a:pP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____________________________________: to walk/we</a:t>
            </a:r>
          </a:p>
          <a:p>
            <a:pPr indent="-381000" lvl="0" marL="457200" rtl="0">
              <a:spcBef>
                <a:spcPts val="0"/>
              </a:spcBef>
              <a:spcAft>
                <a:spcPts val="800"/>
              </a:spcAft>
              <a:buClr>
                <a:srgbClr val="333333"/>
              </a:buClr>
              <a:buSzPct val="100000"/>
              <a:buFont typeface="Roboto"/>
              <a:buAutoNum type="arabicPeriod"/>
            </a:pP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____________________________________: to bring/she</a:t>
            </a:r>
          </a:p>
          <a:p>
            <a:pPr indent="-381000" lvl="0" marL="457200" rtl="0">
              <a:spcBef>
                <a:spcPts val="0"/>
              </a:spcBef>
              <a:spcAft>
                <a:spcPts val="800"/>
              </a:spcAft>
              <a:buClr>
                <a:srgbClr val="333333"/>
              </a:buClr>
              <a:buSzPct val="100000"/>
              <a:buFont typeface="Roboto"/>
              <a:buAutoNum type="arabicPeriod"/>
            </a:pP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____________________________________: to have/I</a:t>
            </a:r>
          </a:p>
          <a:p>
            <a:pPr indent="-381000" lvl="0" marL="457200" rtl="0">
              <a:spcBef>
                <a:spcPts val="0"/>
              </a:spcBef>
              <a:spcAft>
                <a:spcPts val="800"/>
              </a:spcAft>
              <a:buClr>
                <a:srgbClr val="333333"/>
              </a:buClr>
              <a:buSzPct val="100000"/>
              <a:buFont typeface="Roboto"/>
              <a:buAutoNum type="arabicPeriod"/>
            </a:pP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____________________________________: to want/to love/you (informal)</a:t>
            </a:r>
          </a:p>
          <a:p>
            <a:pPr indent="-381000" lvl="0" marL="457200" rtl="0">
              <a:spcBef>
                <a:spcPts val="0"/>
              </a:spcBef>
              <a:spcAft>
                <a:spcPts val="800"/>
              </a:spcAft>
              <a:buClr>
                <a:srgbClr val="333333"/>
              </a:buClr>
              <a:buSzPct val="100000"/>
              <a:buFont typeface="Roboto"/>
              <a:buAutoNum type="arabicPeriod"/>
            </a:pP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____________________________________: to know (how to)/we</a:t>
            </a:r>
          </a:p>
          <a:p>
            <a:pPr indent="-381000" lvl="0" marL="457200" rtl="0">
              <a:spcBef>
                <a:spcPts val="0"/>
              </a:spcBef>
              <a:spcAft>
                <a:spcPts val="800"/>
              </a:spcAft>
              <a:buClr>
                <a:srgbClr val="333333"/>
              </a:buClr>
              <a:buSzPct val="100000"/>
              <a:buFont typeface="Roboto"/>
              <a:buAutoNum type="arabicPeriod"/>
            </a:pP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____________________________________: to want/to love/I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457200" y="29048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Calentamiento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457200" y="1600200"/>
            <a:ext cx="32964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>
                <a:solidFill>
                  <a:srgbClr val="0000FF"/>
                </a:solidFill>
              </a:rPr>
              <a:t>¿Qué es esto?</a:t>
            </a:r>
          </a:p>
          <a:p>
            <a:pPr indent="-228600" lvl="0" marL="457200" rtl="0">
              <a:spcBef>
                <a:spcPts val="0"/>
              </a:spcBef>
              <a:buClr>
                <a:srgbClr val="0000FF"/>
              </a:buClr>
              <a:buAutoNum type="arabicPeriod"/>
            </a:pPr>
            <a:r>
              <a:rPr lang="en-US">
                <a:solidFill>
                  <a:srgbClr val="0000FF"/>
                </a:solidFill>
              </a:rPr>
              <a:t>A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rPr lang="en-US">
                <a:solidFill>
                  <a:srgbClr val="0000FF"/>
                </a:solidFill>
              </a:rPr>
              <a:t>2. 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550" y="2312400"/>
            <a:ext cx="1960900" cy="135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2887" y="4215037"/>
            <a:ext cx="1800225" cy="25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4814850" y="1773900"/>
            <a:ext cx="73362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3. 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27537" y="358925"/>
            <a:ext cx="1847850" cy="24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4925725" y="3706175"/>
            <a:ext cx="73362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4. 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55900" y="2710937"/>
            <a:ext cx="1991125" cy="19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5052425" y="5828500"/>
            <a:ext cx="73362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5. 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79887" y="4615062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Práctica: Vocabulario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>
                <a:solidFill>
                  <a:srgbClr val="000000"/>
                </a:solidFill>
              </a:rPr>
              <a:t>Hablen con un compañero y compartan sus maletas.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b="1" i="1" lang="en-US">
                <a:solidFill>
                  <a:srgbClr val="000000"/>
                </a:solidFill>
              </a:rPr>
              <a:t>Pregunta</a:t>
            </a:r>
            <a:r>
              <a:rPr lang="en-US">
                <a:solidFill>
                  <a:srgbClr val="000000"/>
                </a:solidFill>
              </a:rPr>
              <a:t>: ¿Qué empacaste en tu maleta? </a:t>
            </a:r>
          </a:p>
          <a:p>
            <a:pPr lvl="0">
              <a:spcBef>
                <a:spcPts val="0"/>
              </a:spcBef>
              <a:buNone/>
            </a:pPr>
            <a:r>
              <a:rPr b="1" i="1" lang="en-US">
                <a:solidFill>
                  <a:srgbClr val="000000"/>
                </a:solidFill>
              </a:rPr>
              <a:t>Contesta:</a:t>
            </a:r>
            <a:r>
              <a:rPr lang="en-US">
                <a:solidFill>
                  <a:srgbClr val="000000"/>
                </a:solidFill>
              </a:rPr>
              <a:t> Empaqué una falda, un paraguas, una corbata, etc...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Los Transformers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096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/>
              <a:buChar char="•"/>
            </a:pPr>
            <a:r>
              <a:rPr b="0" i="0" lang="en-US" sz="6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Verbos in Disguise!!!!</a:t>
            </a:r>
          </a:p>
        </p:txBody>
      </p:sp>
      <p:pic>
        <p:nvPicPr>
          <p:cNvPr descr="C:\Users\susan.milkey.CMSSITES\AppData\Local\Microsoft\Windows\Temporary Internet Files\Content.IE5\8MYC6MDF\trailbreaker[1].jpg" id="99" name="Shape 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7450" y="2895600"/>
            <a:ext cx="3890961" cy="358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1260900" y="3828800"/>
            <a:ext cx="73440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105" name="Shape 105"/>
          <p:cNvGraphicFramePr/>
          <p:nvPr/>
        </p:nvGraphicFramePr>
        <p:xfrm>
          <a:off x="199925" y="1300700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{7BDA5DA3-A6AB-46C8-9DA7-61075CC8F209}</a:tableStyleId>
              </a:tblPr>
              <a:tblGrid>
                <a:gridCol w="2208275"/>
                <a:gridCol w="2209200"/>
                <a:gridCol w="2209200"/>
                <a:gridCol w="2209200"/>
              </a:tblGrid>
              <a:tr h="8982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latin typeface="Impact"/>
                          <a:ea typeface="Impact"/>
                          <a:cs typeface="Impact"/>
                          <a:sym typeface="Impact"/>
                        </a:rPr>
                        <a:t>J</a:t>
                      </a:r>
                    </a:p>
                  </a:txBody>
                  <a:tcPr marT="50800" marB="50800" marR="50800" marL="5080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decir</a:t>
                      </a:r>
                    </a:p>
                  </a:txBody>
                  <a:tcPr marT="50800" marB="50800" marR="50800" marL="5080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traer</a:t>
                      </a:r>
                    </a:p>
                  </a:txBody>
                  <a:tcPr marT="50800" marB="50800" marR="50800" marL="5080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conducir</a:t>
                      </a:r>
                    </a:p>
                  </a:txBody>
                  <a:tcPr marT="50800" marB="50800" marR="50800" marL="5080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EFEFE"/>
                    </a:solidFill>
                  </a:tcPr>
                </a:tc>
              </a:tr>
              <a:tr h="8982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latin typeface="Impact"/>
                          <a:ea typeface="Impact"/>
                          <a:cs typeface="Impact"/>
                          <a:sym typeface="Impact"/>
                        </a:rPr>
                        <a:t>U</a:t>
                      </a:r>
                    </a:p>
                  </a:txBody>
                  <a:tcPr marT="50800" marB="50800" marR="50800" marL="5080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poder</a:t>
                      </a:r>
                    </a:p>
                  </a:txBody>
                  <a:tcPr marT="50800" marB="50800" marR="50800" marL="5080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poner</a:t>
                      </a:r>
                    </a:p>
                  </a:txBody>
                  <a:tcPr marT="50800" marB="50800" marR="50800" marL="5080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saber</a:t>
                      </a:r>
                    </a:p>
                  </a:txBody>
                  <a:tcPr marT="50800" marB="50800" marR="50800" marL="5080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EFEFE"/>
                    </a:solidFill>
                  </a:tcPr>
                </a:tc>
              </a:tr>
              <a:tr h="11305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latin typeface="Impact"/>
                          <a:ea typeface="Impact"/>
                          <a:cs typeface="Impact"/>
                          <a:sym typeface="Impact"/>
                        </a:rPr>
                        <a:t>V</a:t>
                      </a:r>
                    </a:p>
                  </a:txBody>
                  <a:tcPr marT="50800" marB="50800" marR="50800" marL="5080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andar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800" marB="50800" marR="50800" marL="5080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tener</a:t>
                      </a:r>
                    </a:p>
                  </a:txBody>
                  <a:tcPr marT="50800" marB="50800" marR="50800" marL="5080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estar</a:t>
                      </a:r>
                    </a:p>
                  </a:txBody>
                  <a:tcPr marT="50800" marB="50800" marR="50800" marL="5080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EFEFE"/>
                    </a:solidFill>
                  </a:tcPr>
                </a:tc>
              </a:tr>
              <a:tr h="8982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latin typeface="Impact"/>
                          <a:ea typeface="Impact"/>
                          <a:cs typeface="Impact"/>
                          <a:sym typeface="Impact"/>
                        </a:rPr>
                        <a:t>I</a:t>
                      </a:r>
                    </a:p>
                  </a:txBody>
                  <a:tcPr marT="50800" marB="50800" marR="50800" marL="5080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hacer</a:t>
                      </a:r>
                    </a:p>
                  </a:txBody>
                  <a:tcPr marT="50800" marB="50800" marR="50800" marL="5080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querer</a:t>
                      </a:r>
                    </a:p>
                  </a:txBody>
                  <a:tcPr marT="50800" marB="50800" marR="50800" marL="5080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venir</a:t>
                      </a:r>
                    </a:p>
                  </a:txBody>
                  <a:tcPr marT="50800" marB="50800" marR="50800" marL="5080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EFEFE"/>
                    </a:solidFill>
                  </a:tcPr>
                </a:tc>
              </a:tr>
            </a:tbl>
          </a:graphicData>
        </a:graphic>
      </p:graphicFrame>
      <p:sp>
        <p:nvSpPr>
          <p:cNvPr id="106" name="Shape 106"/>
          <p:cNvSpPr txBox="1"/>
          <p:nvPr/>
        </p:nvSpPr>
        <p:spPr>
          <a:xfrm>
            <a:off x="401100" y="-142550"/>
            <a:ext cx="8742900" cy="16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4400">
                <a:solidFill>
                  <a:schemeClr val="dk2"/>
                </a:solidFill>
              </a:rPr>
              <a:t>Los Transformers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77075" y="-198700"/>
            <a:ext cx="5149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Decir</a:t>
            </a:r>
            <a:r>
              <a:rPr lang="en-US"/>
              <a:t>: </a:t>
            </a: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 say;  to tell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190325" y="738400"/>
            <a:ext cx="40386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Dije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Dijiste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Dijo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2241000" y="701950"/>
            <a:ext cx="2558100" cy="20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Dijimos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Dijeron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 txBox="1"/>
          <p:nvPr>
            <p:ph type="title"/>
          </p:nvPr>
        </p:nvSpPr>
        <p:spPr>
          <a:xfrm>
            <a:off x="-266100" y="2072700"/>
            <a:ext cx="4753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Traer—to bring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190325" y="2989150"/>
            <a:ext cx="4608900" cy="14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Traje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Trajiste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Trajo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2241000" y="2989150"/>
            <a:ext cx="26847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Trajimos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Trajeron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/>
          <p:nvPr>
            <p:ph type="title"/>
          </p:nvPr>
        </p:nvSpPr>
        <p:spPr>
          <a:xfrm>
            <a:off x="0" y="4267900"/>
            <a:ext cx="502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Conducir- to drive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208900" y="4779300"/>
            <a:ext cx="2819100" cy="22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marL="342900" rtl="0">
              <a:spcBef>
                <a:spcPts val="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conduje</a:t>
            </a:r>
          </a:p>
          <a:p>
            <a:pPr lvl="0" marL="342900" rtl="0">
              <a:spcBef>
                <a:spcPts val="56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condujiste</a:t>
            </a:r>
          </a:p>
          <a:p>
            <a:pPr lvl="0" marL="342900" rtl="0">
              <a:spcBef>
                <a:spcPts val="56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condujo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2235750" y="4420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marL="342900" rtl="0">
              <a:spcBef>
                <a:spcPts val="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condujimos</a:t>
            </a:r>
          </a:p>
          <a:p>
            <a:pPr lvl="0" marL="342900" rtl="0">
              <a:spcBef>
                <a:spcPts val="560"/>
              </a:spcBef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  <a:p>
            <a:pPr lvl="0" marL="342900" rtl="0">
              <a:spcBef>
                <a:spcPts val="56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condujeron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6018575" y="-380125"/>
            <a:ext cx="73362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5000">
                <a:latin typeface="Syncopate"/>
                <a:ea typeface="Syncopate"/>
                <a:cs typeface="Syncopate"/>
                <a:sym typeface="Syncopate"/>
              </a:rPr>
              <a:t>J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5305850" y="3513625"/>
            <a:ext cx="3737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42900" lvl="0" marL="342900" rtl="0">
              <a:spcBef>
                <a:spcPts val="0"/>
              </a:spcBef>
              <a:buClr>
                <a:schemeClr val="dk2"/>
              </a:buClr>
              <a:buSzPct val="100000"/>
              <a:buChar char="•"/>
            </a:pPr>
            <a:r>
              <a:rPr lang="en-US" sz="3200">
                <a:solidFill>
                  <a:schemeClr val="dk2"/>
                </a:solidFill>
              </a:rPr>
              <a:t>All of the stems have a “j” in their spelling</a:t>
            </a:r>
          </a:p>
          <a:p>
            <a:pPr indent="-342900" lvl="0" marL="342900" rtl="0">
              <a:spcBef>
                <a:spcPts val="640"/>
              </a:spcBef>
              <a:buClr>
                <a:schemeClr val="dk2"/>
              </a:buClr>
              <a:buSzPct val="100000"/>
              <a:buChar char="•"/>
            </a:pPr>
            <a:r>
              <a:rPr lang="en-US" sz="3200">
                <a:solidFill>
                  <a:schemeClr val="dk2"/>
                </a:solidFill>
              </a:rPr>
              <a:t>There is no “i” in the ellos/ellas/Uds. ending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0" y="592575"/>
            <a:ext cx="498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3000"/>
              <a:t>Poder*—to be able to</a:t>
            </a:r>
            <a:br>
              <a:rPr lang="en-US" sz="4000"/>
            </a:br>
            <a:r>
              <a:rPr lang="en-US" sz="2000"/>
              <a:t>(*meaning changes in the preterite)</a:t>
            </a:r>
          </a:p>
          <a:p>
            <a:pPr lvl="0" marL="34290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/>
              <a:t>Pude</a:t>
            </a:r>
          </a:p>
          <a:p>
            <a:pPr lvl="0" marL="342900" rtl="0" algn="l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/>
              <a:t>Pudiste</a:t>
            </a:r>
          </a:p>
          <a:p>
            <a:pPr lvl="0" marL="342900" rtl="0" algn="l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/>
              <a:t>Pudo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5860200" y="-263325"/>
            <a:ext cx="73362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5000">
                <a:latin typeface="Syncopate"/>
                <a:ea typeface="Syncopate"/>
                <a:cs typeface="Syncopate"/>
                <a:sym typeface="Syncopate"/>
              </a:rPr>
              <a:t>U</a:t>
            </a:r>
          </a:p>
          <a:p>
            <a:pPr indent="-317500" lvl="0" marL="342900" rtl="0">
              <a:spcBef>
                <a:spcPts val="0"/>
              </a:spcBef>
              <a:buClr>
                <a:schemeClr val="dk2"/>
              </a:buClr>
              <a:buSzPct val="100000"/>
              <a:buChar char="•"/>
            </a:pPr>
            <a:r>
              <a:rPr lang="en-US" sz="2800">
                <a:solidFill>
                  <a:schemeClr val="dk2"/>
                </a:solidFill>
              </a:rPr>
              <a:t>Poder</a:t>
            </a:r>
          </a:p>
          <a:p>
            <a:pPr indent="-317500" lvl="0" marL="342900" rtl="0">
              <a:spcBef>
                <a:spcPts val="640"/>
              </a:spcBef>
              <a:buClr>
                <a:schemeClr val="dk2"/>
              </a:buClr>
              <a:buSzPct val="100000"/>
              <a:buChar char="•"/>
            </a:pPr>
            <a:r>
              <a:rPr lang="en-US" sz="2800">
                <a:solidFill>
                  <a:schemeClr val="dk2"/>
                </a:solidFill>
              </a:rPr>
              <a:t>Poner</a:t>
            </a:r>
          </a:p>
          <a:p>
            <a:pPr indent="-317500" lvl="0" marL="342900" rtl="0">
              <a:spcBef>
                <a:spcPts val="640"/>
              </a:spcBef>
              <a:buClr>
                <a:schemeClr val="dk2"/>
              </a:buClr>
              <a:buSzPct val="100000"/>
              <a:buChar char="•"/>
            </a:pPr>
            <a:r>
              <a:rPr lang="en-US" sz="2800">
                <a:solidFill>
                  <a:schemeClr val="dk2"/>
                </a:solidFill>
              </a:rPr>
              <a:t>Saber</a:t>
            </a:r>
          </a:p>
          <a:p>
            <a:pPr lvl="0" marL="342900" rtl="0">
              <a:spcBef>
                <a:spcPts val="64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These verbs all </a:t>
            </a:r>
          </a:p>
          <a:p>
            <a:pPr lvl="0" marL="342900" rtl="0">
              <a:spcBef>
                <a:spcPts val="64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have a “u” in </a:t>
            </a:r>
          </a:p>
          <a:p>
            <a:pPr lvl="0" marL="342900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>
                <a:solidFill>
                  <a:schemeClr val="dk2"/>
                </a:solidFill>
              </a:rPr>
              <a:t>their preterite stem.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2439100" y="440175"/>
            <a:ext cx="2629200" cy="21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Pudimos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  <a:p>
            <a:pPr lvl="0" marL="342900" rtl="0">
              <a:spcBef>
                <a:spcPts val="56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Pudieron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0" y="2236200"/>
            <a:ext cx="2565900" cy="23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marL="342900" rtl="0">
              <a:spcBef>
                <a:spcPts val="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Puse</a:t>
            </a:r>
          </a:p>
          <a:p>
            <a:pPr lvl="0" marL="342900" rtl="0">
              <a:spcBef>
                <a:spcPts val="56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Pusiste</a:t>
            </a:r>
          </a:p>
          <a:p>
            <a:pPr lvl="0" marL="342900" rtl="0">
              <a:spcBef>
                <a:spcPts val="56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Puso</a:t>
            </a:r>
          </a:p>
        </p:txBody>
      </p:sp>
      <p:sp>
        <p:nvSpPr>
          <p:cNvPr id="130" name="Shape 130"/>
          <p:cNvSpPr txBox="1"/>
          <p:nvPr>
            <p:ph type="title"/>
          </p:nvPr>
        </p:nvSpPr>
        <p:spPr>
          <a:xfrm>
            <a:off x="0" y="2159200"/>
            <a:ext cx="40959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Poner—to put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2439100" y="19367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marL="342900" rtl="0">
              <a:spcBef>
                <a:spcPts val="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Pusimos</a:t>
            </a:r>
          </a:p>
          <a:p>
            <a:pPr lvl="0" marL="342900" rtl="0">
              <a:spcBef>
                <a:spcPts val="560"/>
              </a:spcBef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  <a:p>
            <a:pPr lvl="0" marL="342900" rtl="0">
              <a:spcBef>
                <a:spcPts val="56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Pusieron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-2235000" y="3484575"/>
            <a:ext cx="9281400" cy="21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000">
                <a:solidFill>
                  <a:schemeClr val="dk2"/>
                </a:solidFill>
              </a:rPr>
              <a:t>Saber—to know</a:t>
            </a:r>
            <a:r>
              <a:rPr lang="en-US" sz="4000">
                <a:solidFill>
                  <a:schemeClr val="dk2"/>
                </a:solidFill>
              </a:rPr>
              <a:t> </a:t>
            </a:r>
            <a:br>
              <a:rPr lang="en-US" sz="4000">
                <a:solidFill>
                  <a:schemeClr val="dk2"/>
                </a:solidFill>
              </a:rPr>
            </a:br>
            <a:r>
              <a:rPr lang="en-US" sz="2000">
                <a:solidFill>
                  <a:schemeClr val="dk2"/>
                </a:solidFill>
              </a:rPr>
              <a:t>(facts, information, how to do something)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0" y="43564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marL="342900" rtl="0">
              <a:spcBef>
                <a:spcPts val="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Supe</a:t>
            </a:r>
          </a:p>
          <a:p>
            <a:pPr lvl="0" marL="342900" rtl="0">
              <a:spcBef>
                <a:spcPts val="56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Supiste</a:t>
            </a:r>
          </a:p>
          <a:p>
            <a:pPr lvl="0" marL="342900" rtl="0">
              <a:spcBef>
                <a:spcPts val="56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Supo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2514600" y="43636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marL="342900" rtl="0">
              <a:spcBef>
                <a:spcPts val="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Supimos</a:t>
            </a:r>
          </a:p>
          <a:p>
            <a:pPr lvl="0" marL="342900" rtl="0">
              <a:spcBef>
                <a:spcPts val="560"/>
              </a:spcBef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  <a:p>
            <a:pPr lvl="0" marL="342900" rtl="0">
              <a:spcBef>
                <a:spcPts val="56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Supieron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0" y="592575"/>
            <a:ext cx="6018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3000"/>
              <a:t>Andar—to wander, to walk around</a:t>
            </a:r>
          </a:p>
          <a:p>
            <a:pPr indent="0" lvl="0" marL="0" rtl="0" algn="l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/>
              <a:t>Anduve</a:t>
            </a:r>
          </a:p>
          <a:p>
            <a:pPr indent="0" lvl="0" marL="0" rtl="0" algn="l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/>
              <a:t>Anduviste</a:t>
            </a:r>
          </a:p>
          <a:p>
            <a:pPr indent="0" lvl="0" marL="0" rtl="0" algn="l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/>
              <a:t>anduvo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5685950" y="-74650"/>
            <a:ext cx="73362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5000">
                <a:latin typeface="Syncopate"/>
                <a:ea typeface="Syncopate"/>
                <a:cs typeface="Syncopate"/>
                <a:sym typeface="Syncopate"/>
              </a:rPr>
              <a:t>V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2514600" y="271925"/>
            <a:ext cx="2629200" cy="21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anduvimos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  <a:p>
            <a:pPr lvl="0" marL="342900" rtl="0">
              <a:spcBef>
                <a:spcPts val="56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anduvieron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0" y="2236200"/>
            <a:ext cx="2565900" cy="23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marL="342900" rtl="0">
              <a:spcBef>
                <a:spcPts val="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tuve</a:t>
            </a:r>
          </a:p>
          <a:p>
            <a:pPr lvl="0" marL="342900" rtl="0">
              <a:spcBef>
                <a:spcPts val="56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tuviste</a:t>
            </a:r>
          </a:p>
          <a:p>
            <a:pPr lvl="0" marL="342900" rtl="0">
              <a:spcBef>
                <a:spcPts val="56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tuvo</a:t>
            </a:r>
          </a:p>
        </p:txBody>
      </p:sp>
      <p:sp>
        <p:nvSpPr>
          <p:cNvPr id="143" name="Shape 143"/>
          <p:cNvSpPr txBox="1"/>
          <p:nvPr>
            <p:ph type="title"/>
          </p:nvPr>
        </p:nvSpPr>
        <p:spPr>
          <a:xfrm>
            <a:off x="0" y="2032475"/>
            <a:ext cx="3262799" cy="7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000"/>
              <a:t>TENER</a:t>
            </a:r>
            <a:r>
              <a:rPr b="0" i="0" lang="en-US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—to </a:t>
            </a:r>
            <a:r>
              <a:rPr lang="en-US" sz="3000"/>
              <a:t>have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2514600" y="19290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marL="342900" rtl="0">
              <a:spcBef>
                <a:spcPts val="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tuvimos</a:t>
            </a:r>
          </a:p>
          <a:p>
            <a:pPr lvl="0" marL="342900" rtl="0">
              <a:spcBef>
                <a:spcPts val="560"/>
              </a:spcBef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  <a:p>
            <a:pPr lvl="0" marL="342900" rtl="0">
              <a:spcBef>
                <a:spcPts val="56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tuvieron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-1601475" y="3500425"/>
            <a:ext cx="5877900" cy="21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000">
                <a:solidFill>
                  <a:schemeClr val="dk2"/>
                </a:solidFill>
              </a:rPr>
              <a:t>ESTAR - to be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0" y="43564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marL="342900" rtl="0">
              <a:spcBef>
                <a:spcPts val="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estuve</a:t>
            </a:r>
          </a:p>
          <a:p>
            <a:pPr lvl="0" marL="342900" rtl="0">
              <a:spcBef>
                <a:spcPts val="56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estuviste</a:t>
            </a:r>
          </a:p>
          <a:p>
            <a:pPr lvl="0" marL="342900" rtl="0">
              <a:spcBef>
                <a:spcPts val="56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estuvo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2514600" y="43636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marL="342900" rtl="0">
              <a:spcBef>
                <a:spcPts val="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estuvimos</a:t>
            </a:r>
          </a:p>
          <a:p>
            <a:pPr lvl="0" marL="342900" rtl="0">
              <a:spcBef>
                <a:spcPts val="560"/>
              </a:spcBef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  <a:p>
            <a:pPr lvl="0" marL="342900" rtl="0">
              <a:spcBef>
                <a:spcPts val="56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estuvieron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6018575" y="36270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42900" lvl="0" marL="342900" rtl="0">
              <a:spcBef>
                <a:spcPts val="640"/>
              </a:spcBef>
              <a:buClr>
                <a:schemeClr val="dk2"/>
              </a:buClr>
              <a:buSzPct val="100000"/>
              <a:buChar char="•"/>
            </a:pPr>
            <a:r>
              <a:rPr lang="en-US" sz="3200">
                <a:solidFill>
                  <a:schemeClr val="dk2"/>
                </a:solidFill>
              </a:rPr>
              <a:t>These verbs have “uv” in their preterite stems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0" y="592575"/>
            <a:ext cx="498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marL="34290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/>
              <a:t>HACER - to do; to make</a:t>
            </a:r>
          </a:p>
          <a:p>
            <a:pPr lvl="0" marL="342900" rtl="0" algn="l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/>
              <a:t>hice</a:t>
            </a:r>
          </a:p>
          <a:p>
            <a:pPr lvl="0" marL="342900" rtl="0" algn="l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/>
              <a:t>Hiciste</a:t>
            </a:r>
          </a:p>
          <a:p>
            <a:pPr lvl="0" marL="342900" rtl="0" algn="l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/>
              <a:t>hizo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5685950" y="-74650"/>
            <a:ext cx="73362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5000">
                <a:latin typeface="Syncopate"/>
                <a:ea typeface="Syncopate"/>
                <a:cs typeface="Syncopate"/>
                <a:sym typeface="Syncopate"/>
              </a:rPr>
              <a:t>I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2514600" y="271925"/>
            <a:ext cx="2629200" cy="21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Hicimos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  <a:p>
            <a:pPr lvl="0" marL="342900" rtl="0">
              <a:spcBef>
                <a:spcPts val="56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Hicieron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0" y="4816050"/>
            <a:ext cx="2565900" cy="23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marL="342900" rtl="0">
              <a:spcBef>
                <a:spcPts val="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Vine</a:t>
            </a:r>
          </a:p>
          <a:p>
            <a:pPr lvl="0" marL="342900" rtl="0">
              <a:spcBef>
                <a:spcPts val="56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Viniste</a:t>
            </a:r>
          </a:p>
          <a:p>
            <a:pPr lvl="0" marL="342900" rtl="0">
              <a:spcBef>
                <a:spcPts val="56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Vino</a:t>
            </a:r>
          </a:p>
        </p:txBody>
      </p:sp>
      <p:sp>
        <p:nvSpPr>
          <p:cNvPr id="157" name="Shape 157"/>
          <p:cNvSpPr txBox="1"/>
          <p:nvPr>
            <p:ph type="title"/>
          </p:nvPr>
        </p:nvSpPr>
        <p:spPr>
          <a:xfrm>
            <a:off x="126700" y="4430800"/>
            <a:ext cx="40959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000"/>
              <a:t>VENIR</a:t>
            </a:r>
            <a:r>
              <a:rPr b="0" i="0" lang="en-US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—to </a:t>
            </a:r>
            <a:r>
              <a:rPr lang="en-US" sz="3000"/>
              <a:t>come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2448600" y="44897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marL="342900" rtl="0">
              <a:spcBef>
                <a:spcPts val="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vinimos</a:t>
            </a:r>
          </a:p>
          <a:p>
            <a:pPr lvl="0" marL="342900" rtl="0">
              <a:spcBef>
                <a:spcPts val="560"/>
              </a:spcBef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  <a:p>
            <a:pPr lvl="0" marL="342900" rtl="0">
              <a:spcBef>
                <a:spcPts val="56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vinieron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-1671550" y="1473987"/>
            <a:ext cx="9281400" cy="21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000">
                <a:solidFill>
                  <a:schemeClr val="dk2"/>
                </a:solidFill>
              </a:rPr>
              <a:t>Querer*--to want </a:t>
            </a:r>
            <a:br>
              <a:rPr lang="en-US" sz="3000">
                <a:solidFill>
                  <a:schemeClr val="dk2"/>
                </a:solidFill>
              </a:rPr>
            </a:br>
            <a:r>
              <a:rPr lang="en-US" sz="2000">
                <a:solidFill>
                  <a:schemeClr val="dk2"/>
                </a:solidFill>
              </a:rPr>
              <a:t>(*meaning changes in the preterite)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-79175" y="22045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marL="342900" rtl="0">
              <a:spcBef>
                <a:spcPts val="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Quise</a:t>
            </a:r>
          </a:p>
          <a:p>
            <a:pPr lvl="0" marL="342900" rtl="0">
              <a:spcBef>
                <a:spcPts val="56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Quisiste</a:t>
            </a:r>
          </a:p>
          <a:p>
            <a:pPr lvl="0" marL="342900" rtl="0">
              <a:spcBef>
                <a:spcPts val="56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Quiso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2565900" y="22045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marL="342900" rtl="0">
              <a:spcBef>
                <a:spcPts val="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Quisimos</a:t>
            </a:r>
          </a:p>
          <a:p>
            <a:pPr lvl="0" marL="342900" rtl="0">
              <a:spcBef>
                <a:spcPts val="560"/>
              </a:spcBef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  <a:p>
            <a:pPr lvl="0" marL="342900" rtl="0">
              <a:spcBef>
                <a:spcPts val="560"/>
              </a:spcBef>
              <a:buNone/>
            </a:pPr>
            <a:r>
              <a:rPr lang="en-US" sz="2800">
                <a:solidFill>
                  <a:schemeClr val="dk2"/>
                </a:solidFill>
              </a:rPr>
              <a:t>Quisieron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5448600" y="35319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marL="342900" rtl="0">
              <a:spcBef>
                <a:spcPts val="640"/>
              </a:spcBef>
              <a:buNone/>
            </a:pPr>
            <a:r>
              <a:t/>
            </a:r>
            <a:endParaRPr sz="3200">
              <a:solidFill>
                <a:schemeClr val="dk2"/>
              </a:solidFill>
            </a:endParaRPr>
          </a:p>
          <a:p>
            <a:pPr lvl="0" marL="342900" rtl="0">
              <a:spcBef>
                <a:spcPts val="640"/>
              </a:spcBef>
              <a:buNone/>
            </a:pPr>
            <a:r>
              <a:rPr lang="en-US" sz="3200">
                <a:solidFill>
                  <a:schemeClr val="dk2"/>
                </a:solidFill>
              </a:rPr>
              <a:t>These verbs have an “i” in their preterite stem.  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